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62" r:id="rId2"/>
    <p:sldMasterId id="2147483849" r:id="rId3"/>
    <p:sldMasterId id="2147484003" r:id="rId4"/>
    <p:sldMasterId id="2147484029" r:id="rId5"/>
    <p:sldMasterId id="2147484081" r:id="rId6"/>
  </p:sldMasterIdLst>
  <p:notesMasterIdLst>
    <p:notesMasterId r:id="rId16"/>
  </p:notesMasterIdLst>
  <p:sldIdLst>
    <p:sldId id="257" r:id="rId7"/>
    <p:sldId id="261" r:id="rId8"/>
    <p:sldId id="262" r:id="rId9"/>
    <p:sldId id="275" r:id="rId10"/>
    <p:sldId id="272" r:id="rId11"/>
    <p:sldId id="273" r:id="rId12"/>
    <p:sldId id="268" r:id="rId13"/>
    <p:sldId id="26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4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0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0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0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7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16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18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3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9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62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9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77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18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5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91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20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090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61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11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33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9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26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1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33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5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1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37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29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222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221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49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6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37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01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85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35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9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95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97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11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03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65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96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2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74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55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6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43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74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8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39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7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9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12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527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11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3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207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331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225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956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4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007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26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61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483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00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8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6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4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8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402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3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2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3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79"/>
          <p:cNvSpPr txBox="1">
            <a:spLocks/>
          </p:cNvSpPr>
          <p:nvPr/>
        </p:nvSpPr>
        <p:spPr>
          <a:xfrm>
            <a:off x="1004551" y="3438659"/>
            <a:ext cx="10427594" cy="1906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97833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4700" b="1" dirty="0">
                <a:solidFill>
                  <a:srgbClr val="000000"/>
                </a:solidFill>
              </a:rPr>
              <a:t>Информационная платформа «Будь в курсе»</a:t>
            </a:r>
            <a:endParaRPr lang="ru-RU" sz="47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8482" y="5295486"/>
            <a:ext cx="887086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Calibri"/>
                <a:cs typeface="Calibri"/>
                <a:sym typeface="Calibri"/>
              </a:rPr>
              <a:t>Презентация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проекта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5372" y="6407607"/>
            <a:ext cx="20544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Томск, 2017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9A146C-B9EF-405F-9ECD-1A5B1AEC0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35" y="446156"/>
            <a:ext cx="4491562" cy="2992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C67F6C-37EC-4D6D-BACB-B12FB1C17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64" y="0"/>
            <a:ext cx="3691313" cy="36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 txBox="1">
            <a:spLocks/>
          </p:cNvSpPr>
          <p:nvPr/>
        </p:nvSpPr>
        <p:spPr>
          <a:xfrm>
            <a:off x="1369439" y="0"/>
            <a:ext cx="9964307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/>
              <a:t>Проблема и целевая аудитория</a:t>
            </a:r>
          </a:p>
        </p:txBody>
      </p:sp>
      <p:sp>
        <p:nvSpPr>
          <p:cNvPr id="7" name="Shape 14"/>
          <p:cNvSpPr/>
          <p:nvPr/>
        </p:nvSpPr>
        <p:spPr>
          <a:xfrm>
            <a:off x="0" y="5865993"/>
            <a:ext cx="20129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Информационная платформа «Будь в курсе»</a:t>
            </a:r>
            <a:endParaRPr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hape 11"/>
          <p:cNvSpPr txBox="1">
            <a:spLocks/>
          </p:cNvSpPr>
          <p:nvPr/>
        </p:nvSpPr>
        <p:spPr>
          <a:xfrm>
            <a:off x="704428" y="1826757"/>
            <a:ext cx="6241804" cy="3573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800" u="sng" dirty="0">
                <a:solidFill>
                  <a:schemeClr val="tx1"/>
                </a:solidFill>
                <a:latin typeface="+mn-lt"/>
              </a:rPr>
              <a:t>Проблема: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отсутствует эффективная система коммуникации между организациями обеспечивающими социальную поддержку и нуждающимися гражданами.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800" u="sng" dirty="0">
                <a:solidFill>
                  <a:schemeClr val="tx1"/>
                </a:solidFill>
                <a:latin typeface="+mn-lt"/>
              </a:rPr>
              <a:t>Целевая аудитория: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люди с ограниченными возможностями Томской области.</a:t>
            </a:r>
          </a:p>
        </p:txBody>
      </p:sp>
      <p:pic>
        <p:nvPicPr>
          <p:cNvPr id="1026" name="Picture 2" descr="Картинки по запросу инвалиды интерн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2" y="1826757"/>
            <a:ext cx="4855912" cy="32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73278" y="6225436"/>
            <a:ext cx="2743200" cy="632564"/>
          </a:xfrm>
        </p:spPr>
        <p:txBody>
          <a:bodyPr/>
          <a:lstStyle/>
          <a:p>
            <a:fld id="{FCF762AA-6FF4-4CA2-8039-65A321A80026}" type="slidenum">
              <a:rPr lang="ru-RU" sz="6600" smtClean="0"/>
              <a:pPr/>
              <a:t>2</a:t>
            </a:fld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78965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 txBox="1">
            <a:spLocks/>
          </p:cNvSpPr>
          <p:nvPr/>
        </p:nvSpPr>
        <p:spPr>
          <a:xfrm>
            <a:off x="1345378" y="-84224"/>
            <a:ext cx="8772288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/>
              <a:t>Цель и задачи проекта</a:t>
            </a: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1122947" y="1793690"/>
            <a:ext cx="10226842" cy="4038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Облегчить поиск необходимой информации для людей с ограниченными возможностями и процесс обратной связи с такими людьми для работников социальных организаций.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Задачи: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Разработка специализированной информационной системы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Внедрение и тестирование на базе одной из соц. служб-партнеров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Распространение системы на социальные службы региона.</a:t>
            </a:r>
          </a:p>
        </p:txBody>
      </p:sp>
      <p:sp>
        <p:nvSpPr>
          <p:cNvPr id="12" name="Shape 14"/>
          <p:cNvSpPr/>
          <p:nvPr/>
        </p:nvSpPr>
        <p:spPr>
          <a:xfrm>
            <a:off x="0" y="5801350"/>
            <a:ext cx="20129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Информационная платформа «Будь в курсе»</a:t>
            </a:r>
            <a:endParaRPr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73278" y="6263015"/>
            <a:ext cx="2743200" cy="432147"/>
          </a:xfrm>
        </p:spPr>
        <p:txBody>
          <a:bodyPr/>
          <a:lstStyle/>
          <a:p>
            <a:fld id="{FCF762AA-6FF4-4CA2-8039-65A321A80026}" type="slidenum">
              <a:rPr lang="ru-RU" sz="5400" smtClean="0"/>
              <a:pPr/>
              <a:t>3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8150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 txBox="1">
            <a:spLocks/>
          </p:cNvSpPr>
          <p:nvPr/>
        </p:nvSpPr>
        <p:spPr>
          <a:xfrm>
            <a:off x="1345378" y="-84224"/>
            <a:ext cx="8772288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/>
              <a:t>Технологический стек</a:t>
            </a: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1122947" y="1793690"/>
            <a:ext cx="10226842" cy="403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hape 14"/>
          <p:cNvSpPr/>
          <p:nvPr/>
        </p:nvSpPr>
        <p:spPr>
          <a:xfrm>
            <a:off x="-1512" y="5807990"/>
            <a:ext cx="20129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Информационная платформа «Будь в курсе»</a:t>
            </a:r>
            <a:endParaRPr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73278" y="6263015"/>
            <a:ext cx="2743200" cy="432147"/>
          </a:xfrm>
        </p:spPr>
        <p:txBody>
          <a:bodyPr/>
          <a:lstStyle/>
          <a:p>
            <a:fld id="{FCF762AA-6FF4-4CA2-8039-65A321A80026}" type="slidenum">
              <a:rPr lang="ru-RU" sz="5400" smtClean="0"/>
              <a:pPr/>
              <a:t>4</a:t>
            </a:fld>
            <a:endParaRPr lang="ru-RU" sz="5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9A8C6B-8773-48B9-916F-1DA9BCC83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5" y="1712337"/>
            <a:ext cx="4928865" cy="1380337"/>
          </a:xfrm>
          <a:prstGeom prst="rect">
            <a:avLst/>
          </a:prstGeom>
        </p:spPr>
      </p:pic>
      <p:pic>
        <p:nvPicPr>
          <p:cNvPr id="9" name="Рисунок 8" descr="Без названия.png">
            <a:extLst>
              <a:ext uri="{FF2B5EF4-FFF2-40B4-BE49-F238E27FC236}">
                <a16:creationId xmlns:a16="http://schemas.microsoft.com/office/drawing/2014/main" id="{49296B85-A6D5-4F17-9EEC-74A2D2067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93" y="3052517"/>
            <a:ext cx="1855788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DB4185-A05D-4DA6-81C3-D27D7641F912}"/>
              </a:ext>
            </a:extLst>
          </p:cNvPr>
          <p:cNvSpPr/>
          <p:nvPr/>
        </p:nvSpPr>
        <p:spPr>
          <a:xfrm>
            <a:off x="2217410" y="4958949"/>
            <a:ext cx="2392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WPF and Prism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BDFB57F-C0FF-4C11-BC6E-1D25B2186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89" y="1972334"/>
            <a:ext cx="2455287" cy="2455287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4A2498D-2D2D-469B-8F54-69D438F79B82}"/>
              </a:ext>
            </a:extLst>
          </p:cNvPr>
          <p:cNvSpPr/>
          <p:nvPr/>
        </p:nvSpPr>
        <p:spPr>
          <a:xfrm>
            <a:off x="5815827" y="4427621"/>
            <a:ext cx="2275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2E619B-9077-458C-9064-DF2FB1ACEF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40" y="2117698"/>
            <a:ext cx="2955941" cy="10508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065B70-36C7-4193-80E9-A258173801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84" y="3052517"/>
            <a:ext cx="2685926" cy="29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8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 txBox="1">
            <a:spLocks/>
          </p:cNvSpPr>
          <p:nvPr/>
        </p:nvSpPr>
        <p:spPr>
          <a:xfrm>
            <a:off x="1345378" y="-84224"/>
            <a:ext cx="8772288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/>
              <a:t>Макет мобильного приложения</a:t>
            </a:r>
          </a:p>
        </p:txBody>
      </p:sp>
      <p:sp>
        <p:nvSpPr>
          <p:cNvPr id="12" name="Shape 14"/>
          <p:cNvSpPr/>
          <p:nvPr/>
        </p:nvSpPr>
        <p:spPr>
          <a:xfrm>
            <a:off x="0" y="5801350"/>
            <a:ext cx="20129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Информационная платформа «Будь в курсе»</a:t>
            </a:r>
            <a:endParaRPr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73278" y="6263015"/>
            <a:ext cx="2743200" cy="432147"/>
          </a:xfrm>
        </p:spPr>
        <p:txBody>
          <a:bodyPr/>
          <a:lstStyle/>
          <a:p>
            <a:fld id="{FCF762AA-6FF4-4CA2-8039-65A321A80026}" type="slidenum">
              <a:rPr lang="ru-RU" sz="5400" smtClean="0"/>
              <a:pPr/>
              <a:t>5</a:t>
            </a:fld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9FCB50-909B-43A6-9D47-3A72C5E9C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9" t="10814" r="7469" b="8212"/>
          <a:stretch/>
        </p:blipFill>
        <p:spPr>
          <a:xfrm>
            <a:off x="2012934" y="1907472"/>
            <a:ext cx="8641080" cy="44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9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 txBox="1">
            <a:spLocks/>
          </p:cNvSpPr>
          <p:nvPr/>
        </p:nvSpPr>
        <p:spPr>
          <a:xfrm>
            <a:off x="1345378" y="-84224"/>
            <a:ext cx="8772288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/>
              <a:t>Макет приложения для ПК</a:t>
            </a:r>
          </a:p>
        </p:txBody>
      </p:sp>
      <p:sp>
        <p:nvSpPr>
          <p:cNvPr id="12" name="Shape 14"/>
          <p:cNvSpPr/>
          <p:nvPr/>
        </p:nvSpPr>
        <p:spPr>
          <a:xfrm>
            <a:off x="0" y="5815309"/>
            <a:ext cx="20129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Информационная платформа «Будь в курсе»</a:t>
            </a:r>
            <a:endParaRPr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73278" y="6572250"/>
            <a:ext cx="2743200" cy="122912"/>
          </a:xfrm>
        </p:spPr>
        <p:txBody>
          <a:bodyPr/>
          <a:lstStyle/>
          <a:p>
            <a:fld id="{FCF762AA-6FF4-4CA2-8039-65A321A80026}" type="slidenum">
              <a:rPr lang="ru-RU" sz="5400" smtClean="0"/>
              <a:pPr/>
              <a:t>6</a:t>
            </a:fld>
            <a:endParaRPr lang="ru-RU" sz="5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A237DC-7D98-46B1-889D-C54A58379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53" y="1843548"/>
            <a:ext cx="7097644" cy="44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4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 txBox="1">
            <a:spLocks/>
          </p:cNvSpPr>
          <p:nvPr/>
        </p:nvSpPr>
        <p:spPr>
          <a:xfrm>
            <a:off x="1345378" y="-84224"/>
            <a:ext cx="8772288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/>
              <a:t>Планируемые результаты</a:t>
            </a: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1122949" y="1793690"/>
            <a:ext cx="10082462" cy="4251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2600" dirty="0">
                <a:solidFill>
                  <a:schemeClr val="tx1"/>
                </a:solidFill>
                <a:latin typeface="+mn-lt"/>
              </a:rPr>
              <a:t>Качественные результаты:</a:t>
            </a:r>
          </a:p>
          <a:p>
            <a:pPr marL="457200" lvl="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600" dirty="0">
                <a:solidFill>
                  <a:schemeClr val="tx1"/>
                </a:solidFill>
                <a:latin typeface="+mn-lt"/>
              </a:rPr>
              <a:t>Повышение осведомленности людей с ограниченными возможностями об актуальной информации</a:t>
            </a:r>
          </a:p>
          <a:p>
            <a:pPr marL="457200" lvl="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600" dirty="0">
                <a:solidFill>
                  <a:schemeClr val="tx1"/>
                </a:solidFill>
                <a:latin typeface="+mn-lt"/>
              </a:rPr>
              <a:t>Улучшение обратной связи</a:t>
            </a:r>
          </a:p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2600" dirty="0">
                <a:solidFill>
                  <a:schemeClr val="tx1"/>
                </a:solidFill>
                <a:latin typeface="+mn-lt"/>
              </a:rPr>
              <a:t>Количественные результаты:</a:t>
            </a:r>
          </a:p>
          <a:p>
            <a:pPr marL="457200" lvl="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600" dirty="0">
                <a:solidFill>
                  <a:schemeClr val="tx1"/>
                </a:solidFill>
                <a:latin typeface="+mn-lt"/>
              </a:rPr>
              <a:t>Охват целевой группы не менее 1000 пользователей (70 тыс. потенциальных пользователей в Томской области)</a:t>
            </a:r>
          </a:p>
          <a:p>
            <a:pPr marL="457200" lvl="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600" dirty="0">
                <a:solidFill>
                  <a:schemeClr val="tx1"/>
                </a:solidFill>
                <a:latin typeface="+mn-lt"/>
              </a:rPr>
              <a:t>Работа с 3 организациями-партнерами и более</a:t>
            </a:r>
          </a:p>
          <a:p>
            <a:pPr marL="457200" lvl="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600" dirty="0">
                <a:solidFill>
                  <a:schemeClr val="tx1"/>
                </a:solidFill>
                <a:latin typeface="+mn-lt"/>
              </a:rPr>
              <a:t>Привлечение не менее 5 волонтеров для сопровождения программного продукта</a:t>
            </a:r>
          </a:p>
        </p:txBody>
      </p:sp>
      <p:sp>
        <p:nvSpPr>
          <p:cNvPr id="12" name="Shape 14"/>
          <p:cNvSpPr/>
          <p:nvPr/>
        </p:nvSpPr>
        <p:spPr>
          <a:xfrm>
            <a:off x="2182" y="5813935"/>
            <a:ext cx="20129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Информационная платформа «Будь в курсе»</a:t>
            </a:r>
            <a:endParaRPr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73278" y="6425853"/>
            <a:ext cx="2743200" cy="89247"/>
          </a:xfrm>
        </p:spPr>
        <p:txBody>
          <a:bodyPr/>
          <a:lstStyle/>
          <a:p>
            <a:fld id="{FCF762AA-6FF4-4CA2-8039-65A321A80026}" type="slidenum">
              <a:rPr lang="ru-RU" sz="5400" smtClean="0"/>
              <a:pPr/>
              <a:t>7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3005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/>
          <p:cNvSpPr txBox="1">
            <a:spLocks/>
          </p:cNvSpPr>
          <p:nvPr/>
        </p:nvSpPr>
        <p:spPr>
          <a:xfrm>
            <a:off x="1345377" y="-84224"/>
            <a:ext cx="9940243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/>
              <a:t>Возможные партнеры проекта</a:t>
            </a: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1122949" y="1793690"/>
            <a:ext cx="10082462" cy="390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Районные органы социальной защиты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Отдел опеки и попечительства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Главное бюро медико-социальной экспертизы по Томской области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ВОИ (Всероссийское </a:t>
            </a:r>
            <a:r>
              <a:rPr lang="ru-RU" sz="2800">
                <a:solidFill>
                  <a:schemeClr val="tx1"/>
                </a:solidFill>
                <a:latin typeface="+mn-lt"/>
              </a:rPr>
              <a:t>общество инвалидов)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«Обыкновенное чудо»</a:t>
            </a:r>
          </a:p>
        </p:txBody>
      </p:sp>
      <p:sp>
        <p:nvSpPr>
          <p:cNvPr id="12" name="Shape 14"/>
          <p:cNvSpPr/>
          <p:nvPr/>
        </p:nvSpPr>
        <p:spPr>
          <a:xfrm>
            <a:off x="2182" y="5833131"/>
            <a:ext cx="20129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Информационная платформа «Будь в курсе»</a:t>
            </a:r>
            <a:endParaRPr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73278" y="6515100"/>
            <a:ext cx="2743200" cy="180062"/>
          </a:xfrm>
        </p:spPr>
        <p:txBody>
          <a:bodyPr/>
          <a:lstStyle/>
          <a:p>
            <a:fld id="{FCF762AA-6FF4-4CA2-8039-65A321A80026}" type="slidenum">
              <a:rPr lang="ru-RU" sz="5400" smtClean="0"/>
              <a:pPr/>
              <a:t>8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5125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79"/>
          <p:cNvSpPr txBox="1">
            <a:spLocks/>
          </p:cNvSpPr>
          <p:nvPr/>
        </p:nvSpPr>
        <p:spPr>
          <a:xfrm>
            <a:off x="844531" y="2684279"/>
            <a:ext cx="10427594" cy="1906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97833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4700" dirty="0">
                <a:solidFill>
                  <a:srgbClr val="00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036065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492</TotalTime>
  <Words>244</Words>
  <Application>Microsoft Office PowerPoint</Application>
  <PresentationFormat>Широкоэкранный</PresentationFormat>
  <Paragraphs>49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Constantia</vt:lpstr>
      <vt:lpstr>Times New Roman</vt:lpstr>
      <vt:lpstr>Wingdings 2</vt:lpstr>
      <vt:lpstr>HDOfficeLightV0</vt:lpstr>
      <vt:lpstr>1_HDOfficeLightV0</vt:lpstr>
      <vt:lpstr>2_HDOfficeLightV0</vt:lpstr>
      <vt:lpstr>3_HDOfficeLightV0</vt:lpstr>
      <vt:lpstr>4_HDOfficeLightV0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Вероника Устинова</cp:lastModifiedBy>
  <cp:revision>45</cp:revision>
  <dcterms:created xsi:type="dcterms:W3CDTF">2015-09-03T07:45:20Z</dcterms:created>
  <dcterms:modified xsi:type="dcterms:W3CDTF">2017-10-29T20:55:03Z</dcterms:modified>
</cp:coreProperties>
</file>